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3" r:id="rId1"/>
  </p:sldMasterIdLst>
  <p:notesMasterIdLst>
    <p:notesMasterId r:id="rId25"/>
  </p:notesMasterIdLst>
  <p:handoutMasterIdLst>
    <p:handoutMasterId r:id="rId26"/>
  </p:handoutMasterIdLst>
  <p:sldIdLst>
    <p:sldId id="319" r:id="rId2"/>
    <p:sldId id="320" r:id="rId3"/>
    <p:sldId id="321" r:id="rId4"/>
    <p:sldId id="322" r:id="rId5"/>
    <p:sldId id="323" r:id="rId6"/>
    <p:sldId id="324" r:id="rId7"/>
    <p:sldId id="326" r:id="rId8"/>
    <p:sldId id="327" r:id="rId9"/>
    <p:sldId id="328" r:id="rId10"/>
    <p:sldId id="333" r:id="rId11"/>
    <p:sldId id="334" r:id="rId12"/>
    <p:sldId id="335" r:id="rId13"/>
    <p:sldId id="336" r:id="rId14"/>
    <p:sldId id="337" r:id="rId15"/>
    <p:sldId id="338" r:id="rId16"/>
    <p:sldId id="340" r:id="rId17"/>
    <p:sldId id="342" r:id="rId18"/>
    <p:sldId id="343" r:id="rId19"/>
    <p:sldId id="344" r:id="rId20"/>
    <p:sldId id="345" r:id="rId21"/>
    <p:sldId id="346" r:id="rId22"/>
    <p:sldId id="348" r:id="rId23"/>
    <p:sldId id="347" r:id="rId24"/>
  </p:sldIdLst>
  <p:sldSz cx="9144000" cy="6858000" type="screen4x3"/>
  <p:notesSz cx="6718300" cy="101219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 autoAdjust="0"/>
    <p:restoredTop sz="94719" autoAdjust="0"/>
  </p:normalViewPr>
  <p:slideViewPr>
    <p:cSldViewPr>
      <p:cViewPr varScale="1">
        <p:scale>
          <a:sx n="114" d="100"/>
          <a:sy n="114" d="100"/>
        </p:scale>
        <p:origin x="152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Lecture 18 - Structural Models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911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911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378451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Lecture 18 - Structural Models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7446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7446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65915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Times New Roman (Arabic)" pitchFamily="26" charset="0"/>
            </a:endParaRPr>
          </a:p>
        </p:txBody>
      </p:sp>
      <p:sp>
        <p:nvSpPr>
          <p:cNvPr id="5632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3027746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Times New Roman (Arabic)" pitchFamily="26" charset="0"/>
            </a:endParaRPr>
          </a:p>
        </p:txBody>
      </p:sp>
      <p:sp>
        <p:nvSpPr>
          <p:cNvPr id="5734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59498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Times New Roman (Arabic)" pitchFamily="26" charset="0"/>
            </a:endParaRPr>
          </a:p>
        </p:txBody>
      </p:sp>
      <p:sp>
        <p:nvSpPr>
          <p:cNvPr id="5837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2465686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Times New Roman (Arabic)" pitchFamily="26" charset="0"/>
            </a:endParaRPr>
          </a:p>
        </p:txBody>
      </p:sp>
      <p:sp>
        <p:nvSpPr>
          <p:cNvPr id="5939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18456640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Times New Roman (Arabic)" pitchFamily="26" charset="0"/>
            </a:endParaRPr>
          </a:p>
        </p:txBody>
      </p:sp>
      <p:sp>
        <p:nvSpPr>
          <p:cNvPr id="61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2953242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Times New Roman (Arabic)" pitchFamily="26" charset="0"/>
            </a:endParaRPr>
          </a:p>
        </p:txBody>
      </p:sp>
      <p:sp>
        <p:nvSpPr>
          <p:cNvPr id="7065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36087699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Times New Roman (Arabic)" pitchFamily="26" charset="0"/>
            </a:endParaRPr>
          </a:p>
        </p:txBody>
      </p:sp>
      <p:sp>
        <p:nvSpPr>
          <p:cNvPr id="7168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160640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apple.com/library/ios/documentation/UserExperience/Conceptual/MobileHIG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developer.apple.com/library/ios/documentation/UserExperience/Conceptual/MobileHIG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apple.com/library/ios/documentation/UserExperience/Conceptual/MobileHIG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android.com/guide/topics/ui/index.html" TargetMode="External"/><Relationship Id="rId2" Type="http://schemas.openxmlformats.org/officeDocument/2006/relationships/hyperlink" Target="https://developer.apple.com/library/ios/documentation/UserExperience/Conceptual/MobileHIG/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guidelines.usability.gov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User Interface Design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1269017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7924800" cy="700668"/>
          </a:xfrm>
        </p:spPr>
        <p:txBody>
          <a:bodyPr/>
          <a:lstStyle/>
          <a:p>
            <a:r>
              <a:rPr lang="en-US" dirty="0" smtClean="0"/>
              <a:t>Guidelines for Designing Forms</a:t>
            </a:r>
            <a:r>
              <a:rPr lang="en-US" sz="2800" dirty="0" smtClean="0"/>
              <a:t> 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Form layout</a:t>
            </a:r>
          </a:p>
          <a:p>
            <a:pPr lvl="1"/>
            <a:r>
              <a:rPr lang="en-US" dirty="0" smtClean="0"/>
              <a:t>Existing paper form</a:t>
            </a:r>
          </a:p>
          <a:p>
            <a:pPr lvl="1"/>
            <a:r>
              <a:rPr lang="en-US" dirty="0" smtClean="0"/>
              <a:t>Alternatively, use multiple windows to avoid cluttering</a:t>
            </a:r>
          </a:p>
          <a:p>
            <a:pPr lvl="1"/>
            <a:r>
              <a:rPr lang="en-US" dirty="0" smtClean="0"/>
              <a:t>Required and frequently entered information on top</a:t>
            </a:r>
          </a:p>
          <a:p>
            <a:pPr lvl="1"/>
            <a:r>
              <a:rPr lang="en-US" dirty="0" smtClean="0"/>
              <a:t>Align the fields. Arrange controls in the sequence user expects to enter data.</a:t>
            </a:r>
          </a:p>
          <a:p>
            <a:pPr lvl="1"/>
            <a:r>
              <a:rPr lang="en-US" dirty="0" smtClean="0"/>
              <a:t>Put similar or related information together and put visual effects to emphasize grouping.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4998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924800" cy="658813"/>
          </a:xfrm>
        </p:spPr>
        <p:txBody>
          <a:bodyPr/>
          <a:lstStyle/>
          <a:p>
            <a:r>
              <a:rPr lang="en-US" dirty="0" smtClean="0"/>
              <a:t>Guidelines for Designing Forms</a:t>
            </a:r>
            <a:r>
              <a:rPr lang="en-US" sz="2800" dirty="0" smtClean="0"/>
              <a:t>…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685800" y="1295400"/>
            <a:ext cx="7772400" cy="4530725"/>
          </a:xfrm>
        </p:spPr>
        <p:txBody>
          <a:bodyPr/>
          <a:lstStyle/>
          <a:p>
            <a:r>
              <a:rPr lang="en-US" dirty="0" smtClean="0"/>
              <a:t>Command Buttons:</a:t>
            </a:r>
          </a:p>
          <a:p>
            <a:pPr lvl="1"/>
            <a:r>
              <a:rPr lang="en-US" dirty="0" smtClean="0"/>
              <a:t>Command buttons should be stacked along the upper right border of the screen or lined up across bottom of the screen.</a:t>
            </a:r>
          </a:p>
          <a:p>
            <a:pPr lvl="1"/>
            <a:r>
              <a:rPr lang="en-US" dirty="0" smtClean="0"/>
              <a:t>Group the related command buttons together (e.g. OK and Cancel)</a:t>
            </a:r>
          </a:p>
          <a:p>
            <a:pPr lvl="1"/>
            <a:r>
              <a:rPr lang="en-US" dirty="0" smtClean="0"/>
              <a:t>Make buttons of consistent length</a:t>
            </a:r>
          </a:p>
          <a:p>
            <a:pPr lvl="1"/>
            <a:r>
              <a:rPr lang="en-US" dirty="0" smtClean="0"/>
              <a:t>Default command button</a:t>
            </a:r>
          </a:p>
          <a:p>
            <a:pPr lvl="1"/>
            <a:r>
              <a:rPr lang="en-US" dirty="0" smtClean="0"/>
              <a:t>Use active verb as command text</a:t>
            </a:r>
          </a:p>
          <a:p>
            <a:r>
              <a:rPr lang="en-US" dirty="0" smtClean="0"/>
              <a:t>Use proper tab-sequence</a:t>
            </a:r>
          </a:p>
          <a:p>
            <a:r>
              <a:rPr lang="en-US" dirty="0" smtClean="0"/>
              <a:t>Automatic completion</a:t>
            </a:r>
          </a:p>
          <a:p>
            <a:pPr>
              <a:buFontTx/>
              <a:buNone/>
            </a:pP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9905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Guidelines for Menu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Menu organization</a:t>
            </a:r>
          </a:p>
          <a:p>
            <a:r>
              <a:rPr lang="en-US" dirty="0" smtClean="0"/>
              <a:t>Keyboard shortcuts</a:t>
            </a:r>
          </a:p>
          <a:p>
            <a:r>
              <a:rPr lang="en-US" dirty="0" smtClean="0"/>
              <a:t>Toolbar for most frequent operations</a:t>
            </a:r>
          </a:p>
          <a:p>
            <a:r>
              <a:rPr lang="en-US" dirty="0" smtClean="0"/>
              <a:t>Pop-up menus for contextual operations and efficiency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03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840" tIns="44623" rIns="90840" bIns="44623"/>
          <a:lstStyle/>
          <a:p>
            <a:r>
              <a:rPr lang="en-US" dirty="0"/>
              <a:t>Guidelines on </a:t>
            </a:r>
            <a:r>
              <a:rPr lang="en-GB" dirty="0" smtClean="0"/>
              <a:t>Error Messages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0840" tIns="44623" rIns="90840" bIns="44623"/>
          <a:lstStyle/>
          <a:p>
            <a:r>
              <a:rPr lang="en-GB" smtClean="0"/>
              <a:t>Error message design is critically important. </a:t>
            </a:r>
            <a:br>
              <a:rPr lang="en-GB" smtClean="0"/>
            </a:br>
            <a:r>
              <a:rPr lang="en-GB" smtClean="0"/>
              <a:t>Poor error messages can mean that a user </a:t>
            </a:r>
            <a:br>
              <a:rPr lang="en-GB" smtClean="0"/>
            </a:br>
            <a:r>
              <a:rPr lang="en-GB" smtClean="0"/>
              <a:t>rejects rather than accepts a system.</a:t>
            </a:r>
          </a:p>
          <a:p>
            <a:r>
              <a:rPr lang="en-GB" smtClean="0"/>
              <a:t>Messages should be polite, concise, consistent and constructive.</a:t>
            </a:r>
          </a:p>
          <a:p>
            <a:r>
              <a:rPr lang="en-GB" smtClean="0"/>
              <a:t>The background and experience of users </a:t>
            </a:r>
            <a:br>
              <a:rPr lang="en-GB" smtClean="0"/>
            </a:br>
            <a:r>
              <a:rPr lang="en-GB" smtClean="0"/>
              <a:t>should be the determining factor in message </a:t>
            </a:r>
            <a:br>
              <a:rPr lang="en-GB" smtClean="0"/>
            </a:br>
            <a:r>
              <a:rPr lang="en-GB" smtClean="0"/>
              <a:t>design.</a:t>
            </a:r>
          </a:p>
        </p:txBody>
      </p:sp>
    </p:spTree>
    <p:extLst>
      <p:ext uri="{BB962C8B-B14F-4D97-AF65-F5344CB8AC3E}">
        <p14:creationId xmlns:p14="http://schemas.microsoft.com/office/powerpoint/2010/main" val="9124865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Good and Bad Message Design</a:t>
            </a:r>
          </a:p>
        </p:txBody>
      </p:sp>
      <p:pic>
        <p:nvPicPr>
          <p:cNvPr id="3072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658937"/>
            <a:ext cx="7772400" cy="237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Group 30"/>
          <p:cNvGraphicFramePr>
            <a:graphicFrameLocks noGrp="1"/>
          </p:cNvGraphicFramePr>
          <p:nvPr>
            <p:ph sz="half" idx="4294967295"/>
          </p:nvPr>
        </p:nvGraphicFramePr>
        <p:xfrm>
          <a:off x="914400" y="4419600"/>
          <a:ext cx="7239000" cy="1731964"/>
        </p:xfrm>
        <a:graphic>
          <a:graphicData uri="http://schemas.openxmlformats.org/drawingml/2006/table">
            <a:tbl>
              <a:tblPr/>
              <a:tblGrid>
                <a:gridCol w="3619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9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90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Poor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Better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Run-Time error ‘-2147469 (800405): Method ‘Private Profile String’ of object ‘System’ failed.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Virtual memory space consumed.  Close some programs and retry.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Resource Conflict Bus: 00  Device: 03  Function: 01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Remove your compact flash card and restart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90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Network connection refused.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Your password was not recognized.  Please retype.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0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Bad date.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Drop-off date must come after pickup date.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335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Guidelines on Webpage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Minimize page download time</a:t>
            </a:r>
          </a:p>
          <a:p>
            <a:r>
              <a:rPr lang="en-US" dirty="0" smtClean="0"/>
              <a:t>Warn of ‘time outs’</a:t>
            </a:r>
          </a:p>
          <a:p>
            <a:r>
              <a:rPr lang="en-US" dirty="0" smtClean="0"/>
              <a:t>Provide feedback when users must wait</a:t>
            </a:r>
          </a:p>
          <a:p>
            <a:r>
              <a:rPr lang="en-US" dirty="0" smtClean="0"/>
              <a:t>Provide text equivalents for non-text </a:t>
            </a:r>
            <a:r>
              <a:rPr lang="en-US" dirty="0" smtClean="0"/>
              <a:t>elements</a:t>
            </a:r>
          </a:p>
          <a:p>
            <a:r>
              <a:rPr lang="pt-BR" dirty="0"/>
              <a:t>Check for broken/dead links</a:t>
            </a:r>
            <a:endParaRPr lang="en-US" dirty="0"/>
          </a:p>
          <a:p>
            <a:r>
              <a:rPr lang="en-US" dirty="0" smtClean="0"/>
              <a:t>Portability </a:t>
            </a:r>
            <a:r>
              <a:rPr lang="en-US" dirty="0" smtClean="0"/>
              <a:t>requirement:</a:t>
            </a:r>
          </a:p>
          <a:p>
            <a:pPr lvl="1"/>
            <a:r>
              <a:rPr lang="en-US" dirty="0" smtClean="0"/>
              <a:t>Design for common browsers</a:t>
            </a:r>
          </a:p>
          <a:p>
            <a:pPr lvl="1"/>
            <a:r>
              <a:rPr lang="en-US" dirty="0" smtClean="0"/>
              <a:t>Design for popular operating systems</a:t>
            </a:r>
          </a:p>
          <a:p>
            <a:pPr lvl="1"/>
            <a:r>
              <a:rPr lang="en-US" dirty="0" smtClean="0"/>
              <a:t>Design for commonly used screen resolutions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69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Guidelines on User Interface for Mobile Device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Take advantage of the whole </a:t>
            </a:r>
            <a:r>
              <a:rPr lang="en-US" dirty="0" smtClean="0"/>
              <a:t>screen</a:t>
            </a:r>
          </a:p>
          <a:p>
            <a:r>
              <a:rPr lang="en-US" dirty="0" smtClean="0"/>
              <a:t>Thumb-face size buttons</a:t>
            </a:r>
          </a:p>
          <a:p>
            <a:r>
              <a:rPr lang="en-US" dirty="0"/>
              <a:t>Ensure legibility by using the system </a:t>
            </a:r>
            <a:r>
              <a:rPr lang="en-US" dirty="0" smtClean="0"/>
              <a:t>fonts</a:t>
            </a:r>
          </a:p>
          <a:p>
            <a:r>
              <a:rPr lang="en-US" dirty="0"/>
              <a:t>Make sure that users can understand primary content at its default </a:t>
            </a:r>
            <a:r>
              <a:rPr lang="en-US" dirty="0" smtClean="0"/>
              <a:t>size</a:t>
            </a:r>
          </a:p>
          <a:p>
            <a:r>
              <a:rPr lang="en-US" dirty="0"/>
              <a:t>Avoid asking users to rate your app too soon.</a:t>
            </a:r>
          </a:p>
          <a:p>
            <a:r>
              <a:rPr lang="en-US" dirty="0"/>
              <a:t>When your app restarts, restore its state so users can continue where they left off</a:t>
            </a:r>
          </a:p>
          <a:p>
            <a:r>
              <a:rPr lang="en-US" dirty="0"/>
              <a:t>In general, use a single font throughout your app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54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299" y="1600200"/>
            <a:ext cx="4970601" cy="4530725"/>
          </a:xfrm>
        </p:spPr>
      </p:pic>
      <p:sp>
        <p:nvSpPr>
          <p:cNvPr id="5" name="TextBox 4"/>
          <p:cNvSpPr txBox="1"/>
          <p:nvPr/>
        </p:nvSpPr>
        <p:spPr>
          <a:xfrm>
            <a:off x="685800" y="6248400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Image from: </a:t>
            </a:r>
            <a:r>
              <a:rPr lang="en-US" sz="1000" dirty="0">
                <a:hlinkClick r:id="rId3"/>
              </a:rPr>
              <a:t>https://developer.apple.com/library/ios/documentation/UserExperience/Conceptual/MobileHIG</a:t>
            </a:r>
            <a:r>
              <a:rPr lang="en-US" sz="1000" dirty="0" smtClean="0">
                <a:hlinkClick r:id="rId3"/>
              </a:rPr>
              <a:t>/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54817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274064"/>
            <a:ext cx="2677886" cy="4572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389" y="1295400"/>
            <a:ext cx="2677886" cy="4572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5800" y="6248400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Image from: </a:t>
            </a:r>
            <a:r>
              <a:rPr lang="en-US" sz="1000" dirty="0">
                <a:hlinkClick r:id="rId4"/>
              </a:rPr>
              <a:t>https://developer.apple.com/library/ios/documentation/UserExperience/Conceptual/MobileHIG</a:t>
            </a:r>
            <a:r>
              <a:rPr lang="en-US" sz="1000" dirty="0" smtClean="0">
                <a:hlinkClick r:id="rId4"/>
              </a:rPr>
              <a:t>/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8219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1219200"/>
            <a:ext cx="2648094" cy="4530725"/>
          </a:xfrm>
        </p:spPr>
      </p:pic>
      <p:sp>
        <p:nvSpPr>
          <p:cNvPr id="5" name="TextBox 4"/>
          <p:cNvSpPr txBox="1"/>
          <p:nvPr/>
        </p:nvSpPr>
        <p:spPr>
          <a:xfrm>
            <a:off x="685800" y="6248400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Image from: </a:t>
            </a:r>
            <a:r>
              <a:rPr lang="en-US" sz="1000" dirty="0">
                <a:hlinkClick r:id="rId3"/>
              </a:rPr>
              <a:t>https://developer.apple.com/library/ios/documentation/UserExperience/Conceptual/MobileHIG</a:t>
            </a:r>
            <a:r>
              <a:rPr lang="en-US" sz="1000" dirty="0" smtClean="0">
                <a:hlinkClick r:id="rId3"/>
              </a:rPr>
              <a:t>/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511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840" tIns="44623" rIns="90840" bIns="44623"/>
          <a:lstStyle/>
          <a:p>
            <a:r>
              <a:rPr lang="en-GB" smtClean="0"/>
              <a:t>Objectives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0840" tIns="44623" rIns="90840" bIns="44623"/>
          <a:lstStyle/>
          <a:p>
            <a:r>
              <a:rPr lang="en-GB" sz="2400" dirty="0" smtClean="0"/>
              <a:t>To suggest some general design principles for user interface design</a:t>
            </a:r>
          </a:p>
          <a:p>
            <a:r>
              <a:rPr lang="en-GB" sz="2400" dirty="0" smtClean="0"/>
              <a:t>To explain different interaction styles and their use</a:t>
            </a:r>
          </a:p>
          <a:p>
            <a:r>
              <a:rPr lang="en-GB" sz="2400" dirty="0" smtClean="0"/>
              <a:t>To introduce usability attributes and approaches to system evaluation</a:t>
            </a:r>
          </a:p>
        </p:txBody>
      </p:sp>
    </p:spTree>
    <p:extLst>
      <p:ext uri="{BB962C8B-B14F-4D97-AF65-F5344CB8AC3E}">
        <p14:creationId xmlns:p14="http://schemas.microsoft.com/office/powerpoint/2010/main" val="30376685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Guidelines…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8273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Manuals, Online Help, and Tutorials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Paper vs online manuals</a:t>
            </a:r>
          </a:p>
          <a:p>
            <a:r>
              <a:rPr lang="en-US" dirty="0" smtClean="0"/>
              <a:t>Content of the manual</a:t>
            </a:r>
          </a:p>
          <a:p>
            <a:r>
              <a:rPr lang="en-US" dirty="0" smtClean="0"/>
              <a:t>Context sensitive and interactive helps</a:t>
            </a:r>
          </a:p>
          <a:p>
            <a:r>
              <a:rPr lang="en-US" dirty="0" smtClean="0"/>
              <a:t>Tutorials and demonstrations</a:t>
            </a:r>
          </a:p>
          <a:p>
            <a:r>
              <a:rPr lang="en-US" dirty="0" smtClean="0"/>
              <a:t>FAQ and Customer care</a:t>
            </a:r>
          </a:p>
        </p:txBody>
      </p:sp>
    </p:spTree>
    <p:extLst>
      <p:ext uri="{BB962C8B-B14F-4D97-AF65-F5344CB8AC3E}">
        <p14:creationId xmlns:p14="http://schemas.microsoft.com/office/powerpoint/2010/main" val="183816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840" tIns="44623" rIns="90840" bIns="44623"/>
          <a:lstStyle/>
          <a:p>
            <a:r>
              <a:rPr lang="en-GB" smtClean="0"/>
              <a:t>Usability Attributes</a:t>
            </a: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9968730"/>
              </p:ext>
            </p:extLst>
          </p:nvPr>
        </p:nvGraphicFramePr>
        <p:xfrm>
          <a:off x="914400" y="1828800"/>
          <a:ext cx="8153400" cy="316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3" imgW="5611961" imgH="1864950" progId="Word.Document.8">
                  <p:embed/>
                </p:oleObj>
              </mc:Choice>
              <mc:Fallback>
                <p:oleObj name="Document" r:id="rId3" imgW="5611961" imgH="186495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 r="14359"/>
                      <a:stretch>
                        <a:fillRect/>
                      </a:stretch>
                    </p:blipFill>
                    <p:spPr bwMode="auto">
                      <a:xfrm>
                        <a:off x="914400" y="1828800"/>
                        <a:ext cx="8153400" cy="316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56574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Ben </a:t>
            </a:r>
            <a:r>
              <a:rPr lang="en-US" sz="2400" dirty="0" err="1" smtClean="0"/>
              <a:t>Shneiderman</a:t>
            </a:r>
            <a:r>
              <a:rPr lang="en-US" sz="2400" dirty="0" smtClean="0"/>
              <a:t>, and Catherine </a:t>
            </a:r>
            <a:r>
              <a:rPr lang="en-US" sz="2400" dirty="0" err="1" smtClean="0"/>
              <a:t>Plaisant</a:t>
            </a:r>
            <a:r>
              <a:rPr lang="en-US" sz="2400" dirty="0" smtClean="0"/>
              <a:t>, Designing the user interface, 5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Edition, Pearson Addison-Wesley, 2010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iOS Human Interface Guidelines</a:t>
            </a:r>
          </a:p>
          <a:p>
            <a:pPr lvl="1"/>
            <a:r>
              <a:rPr lang="en-US" sz="2400" dirty="0">
                <a:hlinkClick r:id="rId2"/>
              </a:rPr>
              <a:t>https://developer.apple.com/library/ios/documentation/UserExperience/Conceptual/MobileHIG/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User </a:t>
            </a:r>
            <a:r>
              <a:rPr lang="en-US" sz="2400" dirty="0"/>
              <a:t>Interface | Android </a:t>
            </a:r>
            <a:r>
              <a:rPr lang="en-US" sz="2400" dirty="0" smtClean="0"/>
              <a:t>Developer</a:t>
            </a:r>
          </a:p>
          <a:p>
            <a:pPr lvl="1"/>
            <a:r>
              <a:rPr lang="en-US" sz="2400" dirty="0">
                <a:hlinkClick r:id="rId3"/>
              </a:rPr>
              <a:t>https://</a:t>
            </a:r>
            <a:r>
              <a:rPr lang="en-US" sz="2400" dirty="0" smtClean="0">
                <a:hlinkClick r:id="rId3"/>
              </a:rPr>
              <a:t>developer.android.com/guide/topics/ui/index.html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Usability Guidelines</a:t>
            </a:r>
          </a:p>
          <a:p>
            <a:pPr lvl="1"/>
            <a:r>
              <a:rPr lang="en-US" sz="2400" dirty="0">
                <a:hlinkClick r:id="rId4"/>
              </a:rPr>
              <a:t>http://guidelines.usability.gov/</a:t>
            </a:r>
            <a:endParaRPr lang="en-US" sz="2400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26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840" tIns="44623" rIns="90840" bIns="44623"/>
          <a:lstStyle/>
          <a:p>
            <a:r>
              <a:rPr lang="en-GB" smtClean="0"/>
              <a:t>The User Interface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 smtClean="0"/>
              <a:t>User interfaces should be designed to match the skills, experience and expectations of its anticipated users.</a:t>
            </a:r>
          </a:p>
          <a:p>
            <a:pPr>
              <a:lnSpc>
                <a:spcPct val="90000"/>
              </a:lnSpc>
            </a:pPr>
            <a:r>
              <a:rPr lang="en-GB" smtClean="0"/>
              <a:t>System users often judge a system by its </a:t>
            </a:r>
            <a:br>
              <a:rPr lang="en-GB" smtClean="0"/>
            </a:br>
            <a:r>
              <a:rPr lang="en-GB" i="1" smtClean="0">
                <a:solidFill>
                  <a:srgbClr val="FF9900"/>
                </a:solidFill>
              </a:rPr>
              <a:t>interface</a:t>
            </a:r>
            <a:r>
              <a:rPr lang="en-GB" smtClean="0"/>
              <a:t> rather than its </a:t>
            </a:r>
            <a:r>
              <a:rPr lang="en-GB" i="1" smtClean="0">
                <a:solidFill>
                  <a:srgbClr val="FF9900"/>
                </a:solidFill>
              </a:rPr>
              <a:t>functionality</a:t>
            </a:r>
            <a:r>
              <a:rPr lang="en-GB" smtClean="0"/>
              <a:t>.</a:t>
            </a:r>
          </a:p>
          <a:p>
            <a:pPr>
              <a:lnSpc>
                <a:spcPct val="90000"/>
              </a:lnSpc>
            </a:pPr>
            <a:r>
              <a:rPr lang="en-GB" smtClean="0"/>
              <a:t>A poorly designed interface can cause a user to make catastrophic errors.</a:t>
            </a:r>
          </a:p>
          <a:p>
            <a:pPr>
              <a:lnSpc>
                <a:spcPct val="90000"/>
              </a:lnSpc>
            </a:pPr>
            <a:r>
              <a:rPr lang="en-GB" smtClean="0"/>
              <a:t>Poor user interface design is the reason why so many software systems are never used.</a:t>
            </a:r>
          </a:p>
        </p:txBody>
      </p:sp>
    </p:spTree>
    <p:extLst>
      <p:ext uri="{BB962C8B-B14F-4D97-AF65-F5344CB8AC3E}">
        <p14:creationId xmlns:p14="http://schemas.microsoft.com/office/powerpoint/2010/main" val="670387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840" tIns="44623" rIns="90840" bIns="44623"/>
          <a:lstStyle/>
          <a:p>
            <a:r>
              <a:rPr lang="en-GB" smtClean="0"/>
              <a:t>Human Factors in Interface Design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 sz="2400" smtClean="0"/>
              <a:t>Limited short-term memory</a:t>
            </a:r>
          </a:p>
          <a:p>
            <a:pPr lvl="1">
              <a:lnSpc>
                <a:spcPct val="90000"/>
              </a:lnSpc>
            </a:pPr>
            <a:r>
              <a:rPr lang="en-GB" sz="2000" smtClean="0"/>
              <a:t>People can instantaneously remember about 7 items of information. If you present more than this, they are more liable to make mistakes.</a:t>
            </a:r>
          </a:p>
          <a:p>
            <a:pPr>
              <a:lnSpc>
                <a:spcPct val="90000"/>
              </a:lnSpc>
            </a:pPr>
            <a:r>
              <a:rPr lang="en-GB" sz="2400" smtClean="0"/>
              <a:t>People make mistakes</a:t>
            </a:r>
          </a:p>
          <a:p>
            <a:pPr lvl="1">
              <a:lnSpc>
                <a:spcPct val="90000"/>
              </a:lnSpc>
            </a:pPr>
            <a:r>
              <a:rPr lang="en-GB" sz="2000" smtClean="0"/>
              <a:t>When people make mistakes and systems go wrong, inappropriate alarms and messages can increase stress and hence the likelihood of more mistakes.</a:t>
            </a:r>
          </a:p>
          <a:p>
            <a:pPr>
              <a:lnSpc>
                <a:spcPct val="90000"/>
              </a:lnSpc>
            </a:pPr>
            <a:r>
              <a:rPr lang="en-GB" sz="2400" smtClean="0"/>
              <a:t>People are different</a:t>
            </a:r>
          </a:p>
          <a:p>
            <a:pPr lvl="1">
              <a:lnSpc>
                <a:spcPct val="90000"/>
              </a:lnSpc>
            </a:pPr>
            <a:r>
              <a:rPr lang="en-GB" sz="2000" smtClean="0"/>
              <a:t>People have a wide range of physical capabilities. Designers should not just design for their own capabilities.</a:t>
            </a:r>
          </a:p>
          <a:p>
            <a:pPr>
              <a:lnSpc>
                <a:spcPct val="90000"/>
              </a:lnSpc>
            </a:pPr>
            <a:r>
              <a:rPr lang="en-GB" sz="2400" smtClean="0"/>
              <a:t>People have different interaction preferences</a:t>
            </a:r>
          </a:p>
          <a:p>
            <a:pPr lvl="1">
              <a:lnSpc>
                <a:spcPct val="90000"/>
              </a:lnSpc>
            </a:pPr>
            <a:r>
              <a:rPr lang="en-GB" sz="2000" smtClean="0"/>
              <a:t>Some like pictures, some like text.</a:t>
            </a:r>
          </a:p>
        </p:txBody>
      </p:sp>
    </p:spTree>
    <p:extLst>
      <p:ext uri="{BB962C8B-B14F-4D97-AF65-F5344CB8AC3E}">
        <p14:creationId xmlns:p14="http://schemas.microsoft.com/office/powerpoint/2010/main" val="1831500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840" tIns="44623" rIns="90840" bIns="44623"/>
          <a:lstStyle/>
          <a:p>
            <a:r>
              <a:rPr lang="en-GB" smtClean="0"/>
              <a:t>Design Principles</a:t>
            </a:r>
            <a:r>
              <a:rPr lang="en-GB" sz="2800" smtClean="0"/>
              <a:t> (1/2)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 sz="2400" smtClean="0"/>
              <a:t>User familiarity</a:t>
            </a:r>
          </a:p>
          <a:p>
            <a:pPr lvl="1">
              <a:lnSpc>
                <a:spcPct val="90000"/>
              </a:lnSpc>
            </a:pPr>
            <a:r>
              <a:rPr lang="en-GB" sz="2000" smtClean="0"/>
              <a:t>The interface should be based on user-oriented </a:t>
            </a:r>
            <a:br>
              <a:rPr lang="en-GB" sz="2000" smtClean="0"/>
            </a:br>
            <a:r>
              <a:rPr lang="en-GB" sz="2000" smtClean="0"/>
              <a:t>terms and concepts rather than computer concepts. For example, an office system should use concepts such as letters, documents, folders etc. rather than directories, file identifiers, etc.</a:t>
            </a:r>
          </a:p>
          <a:p>
            <a:pPr>
              <a:lnSpc>
                <a:spcPct val="90000"/>
              </a:lnSpc>
            </a:pPr>
            <a:r>
              <a:rPr lang="en-GB" sz="2400" smtClean="0"/>
              <a:t>Consistency</a:t>
            </a:r>
          </a:p>
          <a:p>
            <a:pPr lvl="1">
              <a:lnSpc>
                <a:spcPct val="90000"/>
              </a:lnSpc>
            </a:pPr>
            <a:r>
              <a:rPr lang="en-GB" sz="2000" smtClean="0"/>
              <a:t>The system should display an appropriate level </a:t>
            </a:r>
            <a:br>
              <a:rPr lang="en-GB" sz="2000" smtClean="0"/>
            </a:br>
            <a:r>
              <a:rPr lang="en-GB" sz="2000" smtClean="0"/>
              <a:t>of consistency. Commands and menus should have the same format, command punctuation should be similar, etc.</a:t>
            </a:r>
          </a:p>
          <a:p>
            <a:pPr>
              <a:lnSpc>
                <a:spcPct val="90000"/>
              </a:lnSpc>
            </a:pPr>
            <a:r>
              <a:rPr lang="en-GB" sz="2400" smtClean="0"/>
              <a:t>Minimal surprise</a:t>
            </a:r>
          </a:p>
          <a:p>
            <a:pPr lvl="1">
              <a:lnSpc>
                <a:spcPct val="90000"/>
              </a:lnSpc>
            </a:pPr>
            <a:r>
              <a:rPr lang="en-GB" sz="2000" smtClean="0"/>
              <a:t>If a command operates in a known way, the user should be </a:t>
            </a:r>
            <a:br>
              <a:rPr lang="en-GB" sz="2000" smtClean="0"/>
            </a:br>
            <a:r>
              <a:rPr lang="en-GB" sz="2000" smtClean="0"/>
              <a:t>able to predict the operation of comparable commands</a:t>
            </a:r>
          </a:p>
        </p:txBody>
      </p:sp>
    </p:spTree>
    <p:extLst>
      <p:ext uri="{BB962C8B-B14F-4D97-AF65-F5344CB8AC3E}">
        <p14:creationId xmlns:p14="http://schemas.microsoft.com/office/powerpoint/2010/main" val="17174083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26"/>
          <p:cNvSpPr>
            <a:spLocks noGrp="1" noChangeArrowheads="1"/>
          </p:cNvSpPr>
          <p:nvPr>
            <p:ph type="title"/>
          </p:nvPr>
        </p:nvSpPr>
        <p:spPr/>
        <p:txBody>
          <a:bodyPr lIns="90840" tIns="44623" rIns="90840" bIns="44623"/>
          <a:lstStyle/>
          <a:p>
            <a:r>
              <a:rPr lang="en-GB" smtClean="0"/>
              <a:t>Design Principles</a:t>
            </a:r>
            <a:r>
              <a:rPr lang="en-GB" sz="2800" smtClean="0"/>
              <a:t> (2/2)</a:t>
            </a:r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 sz="2400" smtClean="0"/>
              <a:t>Recoverability</a:t>
            </a:r>
          </a:p>
          <a:p>
            <a:pPr lvl="1">
              <a:lnSpc>
                <a:spcPct val="90000"/>
              </a:lnSpc>
            </a:pPr>
            <a:r>
              <a:rPr lang="en-GB" sz="2000" smtClean="0"/>
              <a:t>The system should provide some resilience to </a:t>
            </a:r>
            <a:br>
              <a:rPr lang="en-GB" sz="2000" smtClean="0"/>
            </a:br>
            <a:r>
              <a:rPr lang="en-GB" sz="2000" smtClean="0"/>
              <a:t>user errors and allow the user to recover from errors. This might include an undo facility, confirmation of  destructive actions, 'soft' deletes, etc.</a:t>
            </a:r>
          </a:p>
          <a:p>
            <a:pPr>
              <a:lnSpc>
                <a:spcPct val="90000"/>
              </a:lnSpc>
            </a:pPr>
            <a:r>
              <a:rPr lang="en-GB" sz="2400" smtClean="0"/>
              <a:t>User guidance</a:t>
            </a:r>
          </a:p>
          <a:p>
            <a:pPr lvl="1">
              <a:lnSpc>
                <a:spcPct val="90000"/>
              </a:lnSpc>
            </a:pPr>
            <a:r>
              <a:rPr lang="en-GB" sz="2000" smtClean="0"/>
              <a:t>Some user guidance such as help systems, on-line manuals, etc. should be supplied</a:t>
            </a:r>
          </a:p>
          <a:p>
            <a:pPr>
              <a:lnSpc>
                <a:spcPct val="90000"/>
              </a:lnSpc>
            </a:pPr>
            <a:r>
              <a:rPr lang="en-GB" sz="2400" smtClean="0"/>
              <a:t>User diversity</a:t>
            </a:r>
          </a:p>
          <a:p>
            <a:pPr lvl="1">
              <a:lnSpc>
                <a:spcPct val="90000"/>
              </a:lnSpc>
            </a:pPr>
            <a:r>
              <a:rPr lang="en-GB" sz="2000" smtClean="0"/>
              <a:t>Interaction facilities for different types of user should be supported. For example, some users have seeing difficulties and so larger text should be available</a:t>
            </a:r>
          </a:p>
          <a:p>
            <a:pPr lvl="1">
              <a:lnSpc>
                <a:spcPct val="90000"/>
              </a:lnSpc>
            </a:pPr>
            <a:endParaRPr lang="en-GB" sz="2000" smtClean="0"/>
          </a:p>
        </p:txBody>
      </p:sp>
    </p:spTree>
    <p:extLst>
      <p:ext uri="{BB962C8B-B14F-4D97-AF65-F5344CB8AC3E}">
        <p14:creationId xmlns:p14="http://schemas.microsoft.com/office/powerpoint/2010/main" val="37243106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26"/>
          <p:cNvSpPr>
            <a:spLocks noGrp="1" noChangeArrowheads="1"/>
          </p:cNvSpPr>
          <p:nvPr>
            <p:ph type="title"/>
          </p:nvPr>
        </p:nvSpPr>
        <p:spPr/>
        <p:txBody>
          <a:bodyPr lIns="90840" tIns="44623" rIns="90840" bIns="44623"/>
          <a:lstStyle/>
          <a:p>
            <a:r>
              <a:rPr lang="en-GB" smtClean="0"/>
              <a:t>Interaction Styles</a:t>
            </a:r>
            <a:r>
              <a:rPr lang="en-GB" sz="2800" smtClean="0"/>
              <a:t> (1/2)</a:t>
            </a:r>
          </a:p>
        </p:txBody>
      </p:sp>
      <p:sp>
        <p:nvSpPr>
          <p:cNvPr id="1536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 lIns="90840" tIns="44623" rIns="90840" bIns="44623"/>
          <a:lstStyle/>
          <a:p>
            <a:r>
              <a:rPr lang="en-GB" smtClean="0"/>
              <a:t>Direct manipulation</a:t>
            </a:r>
          </a:p>
          <a:p>
            <a:r>
              <a:rPr lang="en-GB" smtClean="0"/>
              <a:t>Menu selection</a:t>
            </a:r>
          </a:p>
          <a:p>
            <a:r>
              <a:rPr lang="en-GB" smtClean="0"/>
              <a:t>Form fill-in</a:t>
            </a:r>
          </a:p>
          <a:p>
            <a:r>
              <a:rPr lang="en-GB" smtClean="0"/>
              <a:t>Command language</a:t>
            </a:r>
          </a:p>
          <a:p>
            <a:r>
              <a:rPr lang="en-GB" smtClean="0"/>
              <a:t>Natural language</a:t>
            </a:r>
          </a:p>
        </p:txBody>
      </p:sp>
    </p:spTree>
    <p:extLst>
      <p:ext uri="{BB962C8B-B14F-4D97-AF65-F5344CB8AC3E}">
        <p14:creationId xmlns:p14="http://schemas.microsoft.com/office/powerpoint/2010/main" val="40847570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Interaction Styles</a:t>
            </a:r>
            <a:r>
              <a:rPr lang="en-US" sz="2800" smtClean="0"/>
              <a:t> (2/2)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990600" y="1676400"/>
          <a:ext cx="7086600" cy="461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3" imgW="6196584" imgH="4038600" progId="Word.Document.8">
                  <p:embed/>
                </p:oleObj>
              </mc:Choice>
              <mc:Fallback>
                <p:oleObj name="Document" r:id="rId3" imgW="6196584" imgH="403860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676400"/>
                        <a:ext cx="7086600" cy="4618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618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840" tIns="44623" rIns="90840" bIns="44623"/>
          <a:lstStyle/>
          <a:p>
            <a:r>
              <a:rPr lang="en-US" dirty="0"/>
              <a:t>Guidelines </a:t>
            </a:r>
            <a:r>
              <a:rPr lang="en-US" dirty="0" smtClean="0"/>
              <a:t>on Color </a:t>
            </a:r>
            <a:r>
              <a:rPr lang="en-US" dirty="0"/>
              <a:t>Use</a:t>
            </a:r>
            <a:endParaRPr lang="en-US" dirty="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US" dirty="0" smtClean="0"/>
              <a:t>Limit the number of colors used and be conservative in their use.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Use color change to show a change in system status.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Use color coding in a thoughtful and consistent way.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Be careful about color pairings.</a:t>
            </a:r>
          </a:p>
        </p:txBody>
      </p:sp>
    </p:spTree>
    <p:extLst>
      <p:ext uri="{BB962C8B-B14F-4D97-AF65-F5344CB8AC3E}">
        <p14:creationId xmlns:p14="http://schemas.microsoft.com/office/powerpoint/2010/main" val="32234452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2113</TotalTime>
  <Words>635</Words>
  <Application>Microsoft Office PowerPoint</Application>
  <PresentationFormat>On-screen Show (4:3)</PresentationFormat>
  <Paragraphs>120</Paragraphs>
  <Slides>23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ＭＳ Ｐゴシック</vt:lpstr>
      <vt:lpstr>Arial</vt:lpstr>
      <vt:lpstr>Bookman Old Style</vt:lpstr>
      <vt:lpstr>Gill Sans MT</vt:lpstr>
      <vt:lpstr>Times New Roman</vt:lpstr>
      <vt:lpstr>Times New Roman (Arabic)</vt:lpstr>
      <vt:lpstr>Wingdings</vt:lpstr>
      <vt:lpstr>Wingdings 3</vt:lpstr>
      <vt:lpstr>SWE205 2011-09-26 (with Tabs)</vt:lpstr>
      <vt:lpstr>Document</vt:lpstr>
      <vt:lpstr>User Interface Design</vt:lpstr>
      <vt:lpstr>Objectives</vt:lpstr>
      <vt:lpstr>The User Interface</vt:lpstr>
      <vt:lpstr>Human Factors in Interface Design</vt:lpstr>
      <vt:lpstr>Design Principles (1/2)</vt:lpstr>
      <vt:lpstr>Design Principles (2/2)</vt:lpstr>
      <vt:lpstr>Interaction Styles (1/2)</vt:lpstr>
      <vt:lpstr>Interaction Styles (2/2)</vt:lpstr>
      <vt:lpstr>Guidelines on Color Use</vt:lpstr>
      <vt:lpstr>Guidelines for Designing Forms </vt:lpstr>
      <vt:lpstr>Guidelines for Designing Forms…</vt:lpstr>
      <vt:lpstr>Guidelines for Menu Design</vt:lpstr>
      <vt:lpstr>Guidelines on Error Messages</vt:lpstr>
      <vt:lpstr>Good and Bad Message Design</vt:lpstr>
      <vt:lpstr>Guidelines on Webpage design</vt:lpstr>
      <vt:lpstr>Guidelines on User Interface for Mobile Device</vt:lpstr>
      <vt:lpstr>PowerPoint Presentation</vt:lpstr>
      <vt:lpstr>PowerPoint Presentation</vt:lpstr>
      <vt:lpstr>PowerPoint Presentation</vt:lpstr>
      <vt:lpstr>More Guidelines…</vt:lpstr>
      <vt:lpstr>User Manuals, Online Help, and Tutorials</vt:lpstr>
      <vt:lpstr>Usability Attributes</vt:lpstr>
      <vt:lpstr>References</vt:lpstr>
    </vt:vector>
  </TitlesOfParts>
  <Company>khalidm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irfan</cp:lastModifiedBy>
  <cp:revision>417</cp:revision>
  <dcterms:created xsi:type="dcterms:W3CDTF">2008-10-05T15:17:56Z</dcterms:created>
  <dcterms:modified xsi:type="dcterms:W3CDTF">2019-03-14T06:59:33Z</dcterms:modified>
</cp:coreProperties>
</file>